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Montserrat"/>
      <p:regular r:id="rId23"/>
      <p:bold r:id="rId24"/>
      <p:italic r:id="rId25"/>
      <p:boldItalic r:id="rId26"/>
    </p:embeddedFont>
    <p:embeddedFont>
      <p:font typeface="Montserrat Medium"/>
      <p:regular r:id="rId27"/>
      <p:bold r:id="rId28"/>
      <p:italic r:id="rId29"/>
      <p:boldItalic r:id="rId30"/>
    </p:embeddedFont>
    <p:embeddedFont>
      <p:font typeface="Montserrat ExtraLight"/>
      <p:regular r:id="rId31"/>
      <p:bold r:id="rId32"/>
      <p:italic r:id="rId33"/>
      <p:boldItalic r:id="rId34"/>
    </p:embeddedFont>
    <p:embeddedFont>
      <p:font typeface="Montserrat ExtraBold"/>
      <p:bold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FCC1716-306F-4832-B491-0CBB4E88B79D}">
  <a:tblStyle styleId="{EFCC1716-306F-4832-B491-0CBB4E88B79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MontserratMedium-bold.fntdata"/><Relationship Id="rId27" Type="http://schemas.openxmlformats.org/officeDocument/2006/relationships/font" Target="fonts/MontserratMedium-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Medium-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ExtraLight-regular.fntdata"/><Relationship Id="rId30" Type="http://schemas.openxmlformats.org/officeDocument/2006/relationships/font" Target="fonts/MontserratMedium-boldItalic.fntdata"/><Relationship Id="rId11" Type="http://schemas.openxmlformats.org/officeDocument/2006/relationships/slide" Target="slides/slide6.xml"/><Relationship Id="rId33" Type="http://schemas.openxmlformats.org/officeDocument/2006/relationships/font" Target="fonts/MontserratExtraLight-italic.fntdata"/><Relationship Id="rId10" Type="http://schemas.openxmlformats.org/officeDocument/2006/relationships/slide" Target="slides/slide5.xml"/><Relationship Id="rId32" Type="http://schemas.openxmlformats.org/officeDocument/2006/relationships/font" Target="fonts/MontserratExtraLight-bold.fntdata"/><Relationship Id="rId13" Type="http://schemas.openxmlformats.org/officeDocument/2006/relationships/slide" Target="slides/slide8.xml"/><Relationship Id="rId35" Type="http://schemas.openxmlformats.org/officeDocument/2006/relationships/font" Target="fonts/MontserratExtraBold-bold.fntdata"/><Relationship Id="rId12" Type="http://schemas.openxmlformats.org/officeDocument/2006/relationships/slide" Target="slides/slide7.xml"/><Relationship Id="rId34" Type="http://schemas.openxmlformats.org/officeDocument/2006/relationships/font" Target="fonts/MontserratExtraLight-boldItalic.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MontserratExtra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1ba358512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1ba358512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1ba358512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1ba358512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2794166976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2794166976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7f9262ee2f_0_26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f9262ee2f_0_26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7f9262ee2f_0_24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7f9262ee2f_0_24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7f9262ee2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7f9262ee2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7f9262ee2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f9262ee2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279416697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279416697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279416697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279416697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1ba358512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1ba358512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7f9262ee2f_0_26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f9262ee2f_0_26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7f9262e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f9262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7f9262ee2f_0_26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f9262ee2f_0_26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37.png"/><Relationship Id="rId5"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 Id="rId3" Type="http://schemas.openxmlformats.org/officeDocument/2006/relationships/image" Target="../media/image18.jp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DETECTION OF COVID 19 FAKE NEWS</a:t>
            </a:r>
            <a:endParaRPr/>
          </a:p>
        </p:txBody>
      </p:sp>
      <p:sp>
        <p:nvSpPr>
          <p:cNvPr id="159" name="Google Shape;159;p36"/>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ADAM , CLIFFORD AND MOSES</a:t>
            </a:r>
            <a:endParaRPr/>
          </a:p>
        </p:txBody>
      </p:sp>
      <p:sp>
        <p:nvSpPr>
          <p:cNvPr id="160" name="Google Shape;160;p36"/>
          <p:cNvSpPr txBox="1"/>
          <p:nvPr>
            <p:ph type="ctrTitle"/>
          </p:nvPr>
        </p:nvSpPr>
        <p:spPr>
          <a:xfrm>
            <a:off x="2307600" y="3019488"/>
            <a:ext cx="47922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USING NATURAL LANGUAGE PROCESSING</a:t>
            </a:r>
            <a:endParaRPr b="0" sz="2200">
              <a:latin typeface="Montserrat ExtraLight"/>
              <a:ea typeface="Montserrat ExtraLight"/>
              <a:cs typeface="Montserrat ExtraLight"/>
              <a:sym typeface="Montserrat ExtraLight"/>
            </a:endParaRPr>
          </a:p>
        </p:txBody>
      </p:sp>
      <p:cxnSp>
        <p:nvCxnSpPr>
          <p:cNvPr id="161" name="Google Shape;161;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5"/>
          <p:cNvSpPr/>
          <p:nvPr/>
        </p:nvSpPr>
        <p:spPr>
          <a:xfrm>
            <a:off x="1998900" y="1316350"/>
            <a:ext cx="2145189" cy="3217624"/>
          </a:xfrm>
          <a:custGeom>
            <a:rect b="b" l="l" r="r" t="t"/>
            <a:pathLst>
              <a:path extrusionOk="0" h="85981" w="43370">
                <a:moveTo>
                  <a:pt x="25827" y="3794"/>
                </a:moveTo>
                <a:lnTo>
                  <a:pt x="25827" y="4045"/>
                </a:lnTo>
                <a:lnTo>
                  <a:pt x="25845" y="4047"/>
                </a:lnTo>
                <a:cubicBezTo>
                  <a:pt x="25856" y="4066"/>
                  <a:pt x="25857" y="4090"/>
                  <a:pt x="25850" y="4111"/>
                </a:cubicBezTo>
                <a:lnTo>
                  <a:pt x="17205" y="4129"/>
                </a:lnTo>
                <a:lnTo>
                  <a:pt x="17193" y="4382"/>
                </a:lnTo>
                <a:lnTo>
                  <a:pt x="17156" y="4111"/>
                </a:lnTo>
                <a:cubicBezTo>
                  <a:pt x="17147" y="4092"/>
                  <a:pt x="17148" y="4068"/>
                  <a:pt x="17159" y="4048"/>
                </a:cubicBezTo>
                <a:lnTo>
                  <a:pt x="17226" y="4048"/>
                </a:lnTo>
                <a:lnTo>
                  <a:pt x="25807" y="4047"/>
                </a:lnTo>
                <a:lnTo>
                  <a:pt x="25827" y="3794"/>
                </a:lnTo>
                <a:close/>
                <a:moveTo>
                  <a:pt x="17178" y="3543"/>
                </a:moveTo>
                <a:cubicBezTo>
                  <a:pt x="16876" y="3543"/>
                  <a:pt x="16647" y="3775"/>
                  <a:pt x="16647" y="4083"/>
                </a:cubicBezTo>
                <a:cubicBezTo>
                  <a:pt x="16647" y="4395"/>
                  <a:pt x="16881" y="4631"/>
                  <a:pt x="17223" y="4631"/>
                </a:cubicBezTo>
                <a:lnTo>
                  <a:pt x="17227" y="4631"/>
                </a:lnTo>
                <a:lnTo>
                  <a:pt x="25757" y="4630"/>
                </a:lnTo>
                <a:cubicBezTo>
                  <a:pt x="25765" y="4631"/>
                  <a:pt x="25805" y="4633"/>
                  <a:pt x="25812" y="4633"/>
                </a:cubicBezTo>
                <a:cubicBezTo>
                  <a:pt x="26122" y="4633"/>
                  <a:pt x="26357" y="4397"/>
                  <a:pt x="26357" y="4083"/>
                </a:cubicBezTo>
                <a:cubicBezTo>
                  <a:pt x="26357" y="3775"/>
                  <a:pt x="26129" y="3543"/>
                  <a:pt x="25827" y="3543"/>
                </a:cubicBezTo>
                <a:lnTo>
                  <a:pt x="17256" y="3549"/>
                </a:lnTo>
                <a:cubicBezTo>
                  <a:pt x="17245" y="3547"/>
                  <a:pt x="17187" y="3543"/>
                  <a:pt x="17178" y="3543"/>
                </a:cubicBezTo>
                <a:close/>
                <a:moveTo>
                  <a:pt x="41722" y="7196"/>
                </a:moveTo>
                <a:lnTo>
                  <a:pt x="41722" y="78527"/>
                </a:lnTo>
                <a:lnTo>
                  <a:pt x="1739" y="78527"/>
                </a:lnTo>
                <a:lnTo>
                  <a:pt x="1739" y="7196"/>
                </a:lnTo>
                <a:close/>
                <a:moveTo>
                  <a:pt x="1488" y="6694"/>
                </a:moveTo>
                <a:cubicBezTo>
                  <a:pt x="1349" y="6694"/>
                  <a:pt x="1237" y="6806"/>
                  <a:pt x="1237" y="6945"/>
                </a:cubicBezTo>
                <a:lnTo>
                  <a:pt x="1237" y="78778"/>
                </a:lnTo>
                <a:cubicBezTo>
                  <a:pt x="1237" y="78917"/>
                  <a:pt x="1349" y="79029"/>
                  <a:pt x="1488" y="79029"/>
                </a:cubicBezTo>
                <a:lnTo>
                  <a:pt x="41972" y="79029"/>
                </a:lnTo>
                <a:cubicBezTo>
                  <a:pt x="42111" y="79029"/>
                  <a:pt x="42223" y="78917"/>
                  <a:pt x="42223" y="78778"/>
                </a:cubicBezTo>
                <a:lnTo>
                  <a:pt x="42223" y="6945"/>
                </a:lnTo>
                <a:cubicBezTo>
                  <a:pt x="42223" y="6806"/>
                  <a:pt x="42111" y="6694"/>
                  <a:pt x="41972" y="6694"/>
                </a:cubicBezTo>
                <a:close/>
                <a:moveTo>
                  <a:pt x="7894" y="81457"/>
                </a:moveTo>
                <a:cubicBezTo>
                  <a:pt x="7754" y="81457"/>
                  <a:pt x="7642" y="81569"/>
                  <a:pt x="7642" y="81708"/>
                </a:cubicBezTo>
                <a:lnTo>
                  <a:pt x="7642" y="81926"/>
                </a:lnTo>
                <a:cubicBezTo>
                  <a:pt x="7642" y="82065"/>
                  <a:pt x="7754" y="82177"/>
                  <a:pt x="7894" y="82177"/>
                </a:cubicBezTo>
                <a:lnTo>
                  <a:pt x="9495" y="82177"/>
                </a:lnTo>
                <a:cubicBezTo>
                  <a:pt x="9625" y="82177"/>
                  <a:pt x="9734" y="82077"/>
                  <a:pt x="9744" y="81947"/>
                </a:cubicBezTo>
                <a:lnTo>
                  <a:pt x="9764" y="81729"/>
                </a:lnTo>
                <a:cubicBezTo>
                  <a:pt x="9776" y="81582"/>
                  <a:pt x="9660" y="81457"/>
                  <a:pt x="9512" y="81457"/>
                </a:cubicBezTo>
                <a:close/>
                <a:moveTo>
                  <a:pt x="22144" y="81995"/>
                </a:moveTo>
                <a:lnTo>
                  <a:pt x="22144" y="82911"/>
                </a:lnTo>
                <a:lnTo>
                  <a:pt x="21208" y="82911"/>
                </a:lnTo>
                <a:lnTo>
                  <a:pt x="21208" y="81995"/>
                </a:lnTo>
                <a:close/>
                <a:moveTo>
                  <a:pt x="33797" y="83129"/>
                </a:moveTo>
                <a:cubicBezTo>
                  <a:pt x="33798" y="83130"/>
                  <a:pt x="33798" y="83130"/>
                  <a:pt x="33798" y="83131"/>
                </a:cubicBezTo>
                <a:lnTo>
                  <a:pt x="33797" y="83129"/>
                </a:lnTo>
                <a:close/>
                <a:moveTo>
                  <a:pt x="21046" y="81493"/>
                </a:moveTo>
                <a:cubicBezTo>
                  <a:pt x="20857" y="81493"/>
                  <a:pt x="20705" y="81646"/>
                  <a:pt x="20706" y="81835"/>
                </a:cubicBezTo>
                <a:lnTo>
                  <a:pt x="20706" y="83091"/>
                </a:lnTo>
                <a:cubicBezTo>
                  <a:pt x="20706" y="83268"/>
                  <a:pt x="20860" y="83413"/>
                  <a:pt x="21048" y="83413"/>
                </a:cubicBezTo>
                <a:lnTo>
                  <a:pt x="22304" y="83413"/>
                </a:lnTo>
                <a:lnTo>
                  <a:pt x="22304" y="83415"/>
                </a:lnTo>
                <a:cubicBezTo>
                  <a:pt x="22492" y="83415"/>
                  <a:pt x="22645" y="83268"/>
                  <a:pt x="22646" y="83091"/>
                </a:cubicBezTo>
                <a:lnTo>
                  <a:pt x="22646" y="81835"/>
                </a:lnTo>
                <a:cubicBezTo>
                  <a:pt x="22646" y="81647"/>
                  <a:pt x="22500" y="81493"/>
                  <a:pt x="22322" y="81493"/>
                </a:cubicBezTo>
                <a:lnTo>
                  <a:pt x="21048" y="81493"/>
                </a:lnTo>
                <a:cubicBezTo>
                  <a:pt x="21047" y="81493"/>
                  <a:pt x="21047" y="81493"/>
                  <a:pt x="21046" y="81493"/>
                </a:cubicBezTo>
                <a:close/>
                <a:moveTo>
                  <a:pt x="33684" y="81407"/>
                </a:moveTo>
                <a:cubicBezTo>
                  <a:pt x="33624" y="81407"/>
                  <a:pt x="33563" y="81420"/>
                  <a:pt x="33508" y="81446"/>
                </a:cubicBezTo>
                <a:cubicBezTo>
                  <a:pt x="33483" y="81458"/>
                  <a:pt x="33460" y="81476"/>
                  <a:pt x="33441" y="81496"/>
                </a:cubicBezTo>
                <a:lnTo>
                  <a:pt x="32861" y="82093"/>
                </a:lnTo>
                <a:cubicBezTo>
                  <a:pt x="32755" y="82198"/>
                  <a:pt x="32695" y="82342"/>
                  <a:pt x="32696" y="82490"/>
                </a:cubicBezTo>
                <a:cubicBezTo>
                  <a:pt x="32696" y="82668"/>
                  <a:pt x="32777" y="82796"/>
                  <a:pt x="32861" y="82904"/>
                </a:cubicBezTo>
                <a:lnTo>
                  <a:pt x="33442" y="83485"/>
                </a:lnTo>
                <a:cubicBezTo>
                  <a:pt x="33505" y="83551"/>
                  <a:pt x="33593" y="83587"/>
                  <a:pt x="33683" y="83587"/>
                </a:cubicBezTo>
                <a:lnTo>
                  <a:pt x="33683" y="83587"/>
                </a:lnTo>
                <a:cubicBezTo>
                  <a:pt x="33987" y="83585"/>
                  <a:pt x="34139" y="83219"/>
                  <a:pt x="33924" y="83004"/>
                </a:cubicBezTo>
                <a:lnTo>
                  <a:pt x="33411" y="82490"/>
                </a:lnTo>
                <a:lnTo>
                  <a:pt x="33925" y="81975"/>
                </a:lnTo>
                <a:cubicBezTo>
                  <a:pt x="34060" y="81842"/>
                  <a:pt x="34060" y="81626"/>
                  <a:pt x="33925" y="81493"/>
                </a:cubicBezTo>
                <a:cubicBezTo>
                  <a:pt x="33906" y="81475"/>
                  <a:pt x="33883" y="81458"/>
                  <a:pt x="33859" y="81446"/>
                </a:cubicBezTo>
                <a:cubicBezTo>
                  <a:pt x="33804" y="81420"/>
                  <a:pt x="33744" y="81407"/>
                  <a:pt x="33684" y="81407"/>
                </a:cubicBezTo>
                <a:close/>
                <a:moveTo>
                  <a:pt x="33683" y="83587"/>
                </a:moveTo>
                <a:cubicBezTo>
                  <a:pt x="33683" y="83587"/>
                  <a:pt x="33683" y="83587"/>
                  <a:pt x="33683" y="83587"/>
                </a:cubicBezTo>
                <a:lnTo>
                  <a:pt x="33684" y="83587"/>
                </a:lnTo>
                <a:cubicBezTo>
                  <a:pt x="33684" y="83587"/>
                  <a:pt x="33684" y="83587"/>
                  <a:pt x="33683" y="83587"/>
                </a:cubicBezTo>
                <a:close/>
                <a:moveTo>
                  <a:pt x="36715" y="501"/>
                </a:moveTo>
                <a:cubicBezTo>
                  <a:pt x="40106" y="501"/>
                  <a:pt x="42867" y="3262"/>
                  <a:pt x="42867" y="6654"/>
                </a:cubicBezTo>
                <a:lnTo>
                  <a:pt x="42867" y="79324"/>
                </a:lnTo>
                <a:cubicBezTo>
                  <a:pt x="42867" y="82717"/>
                  <a:pt x="40106" y="85476"/>
                  <a:pt x="36715" y="85476"/>
                </a:cubicBezTo>
                <a:lnTo>
                  <a:pt x="6656" y="85476"/>
                </a:lnTo>
                <a:cubicBezTo>
                  <a:pt x="3262" y="85476"/>
                  <a:pt x="503" y="82717"/>
                  <a:pt x="503" y="79324"/>
                </a:cubicBezTo>
                <a:lnTo>
                  <a:pt x="503" y="6654"/>
                </a:lnTo>
                <a:cubicBezTo>
                  <a:pt x="503" y="3262"/>
                  <a:pt x="3262" y="501"/>
                  <a:pt x="6656" y="501"/>
                </a:cubicBezTo>
                <a:close/>
                <a:moveTo>
                  <a:pt x="6656" y="0"/>
                </a:moveTo>
                <a:cubicBezTo>
                  <a:pt x="2986" y="0"/>
                  <a:pt x="1" y="2985"/>
                  <a:pt x="1" y="6655"/>
                </a:cubicBezTo>
                <a:lnTo>
                  <a:pt x="1" y="79324"/>
                </a:lnTo>
                <a:cubicBezTo>
                  <a:pt x="1" y="82995"/>
                  <a:pt x="2986" y="85980"/>
                  <a:pt x="6656" y="85980"/>
                </a:cubicBezTo>
                <a:lnTo>
                  <a:pt x="36715" y="85980"/>
                </a:lnTo>
                <a:cubicBezTo>
                  <a:pt x="40383" y="85980"/>
                  <a:pt x="43370" y="82993"/>
                  <a:pt x="43370" y="79324"/>
                </a:cubicBezTo>
                <a:lnTo>
                  <a:pt x="43370" y="6655"/>
                </a:lnTo>
                <a:cubicBezTo>
                  <a:pt x="43370" y="2985"/>
                  <a:pt x="40384" y="0"/>
                  <a:pt x="367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7" name="Google Shape;237;p45"/>
          <p:cNvPicPr preferRelativeResize="0"/>
          <p:nvPr/>
        </p:nvPicPr>
        <p:blipFill>
          <a:blip r:embed="rId3">
            <a:alphaModFix/>
          </a:blip>
          <a:stretch>
            <a:fillRect/>
          </a:stretch>
        </p:blipFill>
        <p:spPr>
          <a:xfrm>
            <a:off x="4457550" y="2536813"/>
            <a:ext cx="4271975" cy="776700"/>
          </a:xfrm>
          <a:prstGeom prst="rect">
            <a:avLst/>
          </a:prstGeom>
          <a:noFill/>
          <a:ln>
            <a:noFill/>
          </a:ln>
        </p:spPr>
      </p:pic>
      <p:pic>
        <p:nvPicPr>
          <p:cNvPr id="238" name="Google Shape;238;p45"/>
          <p:cNvPicPr preferRelativeResize="0"/>
          <p:nvPr/>
        </p:nvPicPr>
        <p:blipFill>
          <a:blip r:embed="rId4">
            <a:alphaModFix/>
          </a:blip>
          <a:stretch>
            <a:fillRect/>
          </a:stretch>
        </p:blipFill>
        <p:spPr>
          <a:xfrm>
            <a:off x="2141900" y="1599750"/>
            <a:ext cx="1855900" cy="2605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46"/>
          <p:cNvPicPr preferRelativeResize="0"/>
          <p:nvPr/>
        </p:nvPicPr>
        <p:blipFill>
          <a:blip r:embed="rId3">
            <a:alphaModFix/>
          </a:blip>
          <a:stretch>
            <a:fillRect/>
          </a:stretch>
        </p:blipFill>
        <p:spPr>
          <a:xfrm>
            <a:off x="639950" y="274250"/>
            <a:ext cx="3965975" cy="2516850"/>
          </a:xfrm>
          <a:prstGeom prst="rect">
            <a:avLst/>
          </a:prstGeom>
          <a:noFill/>
          <a:ln>
            <a:noFill/>
          </a:ln>
        </p:spPr>
      </p:pic>
      <p:pic>
        <p:nvPicPr>
          <p:cNvPr id="244" name="Google Shape;244;p46"/>
          <p:cNvPicPr preferRelativeResize="0"/>
          <p:nvPr/>
        </p:nvPicPr>
        <p:blipFill>
          <a:blip r:embed="rId4">
            <a:alphaModFix/>
          </a:blip>
          <a:stretch>
            <a:fillRect/>
          </a:stretch>
        </p:blipFill>
        <p:spPr>
          <a:xfrm>
            <a:off x="2553500" y="2974125"/>
            <a:ext cx="5515225" cy="2036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CLASSIFICATION USING SPACY</a:t>
            </a:r>
            <a:endParaRPr>
              <a:solidFill>
                <a:schemeClr val="accent1"/>
              </a:solidFill>
            </a:endParaRPr>
          </a:p>
        </p:txBody>
      </p:sp>
      <p:sp>
        <p:nvSpPr>
          <p:cNvPr id="250" name="Google Shape;250;p47"/>
          <p:cNvSpPr txBox="1"/>
          <p:nvPr>
            <p:ph idx="1" type="body"/>
          </p:nvPr>
        </p:nvSpPr>
        <p:spPr>
          <a:xfrm>
            <a:off x="508850" y="1312668"/>
            <a:ext cx="6633600" cy="11016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a:t>First, we extract the features we want from our source text (and any tags or metadata it came with), and then we feed our cleaned data into a machine learning algorithm that does the classification for us.</a:t>
            </a:r>
            <a:endParaRPr/>
          </a:p>
        </p:txBody>
      </p:sp>
      <p:cxnSp>
        <p:nvCxnSpPr>
          <p:cNvPr id="251" name="Google Shape;251;p4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52" name="Google Shape;252;p47"/>
          <p:cNvSpPr/>
          <p:nvPr/>
        </p:nvSpPr>
        <p:spPr>
          <a:xfrm>
            <a:off x="1026200" y="2571775"/>
            <a:ext cx="999600" cy="42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rPr>
              <a:t>TEXT</a:t>
            </a:r>
            <a:endParaRPr b="1" sz="900">
              <a:solidFill>
                <a:schemeClr val="lt1"/>
              </a:solidFill>
            </a:endParaRPr>
          </a:p>
        </p:txBody>
      </p:sp>
      <p:sp>
        <p:nvSpPr>
          <p:cNvPr id="253" name="Google Shape;253;p47"/>
          <p:cNvSpPr/>
          <p:nvPr/>
        </p:nvSpPr>
        <p:spPr>
          <a:xfrm>
            <a:off x="1026200" y="3479850"/>
            <a:ext cx="999600" cy="42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rPr>
              <a:t>TAG</a:t>
            </a:r>
            <a:endParaRPr b="1" sz="900">
              <a:solidFill>
                <a:schemeClr val="lt1"/>
              </a:solidFill>
            </a:endParaRPr>
          </a:p>
        </p:txBody>
      </p:sp>
      <p:sp>
        <p:nvSpPr>
          <p:cNvPr id="254" name="Google Shape;254;p47"/>
          <p:cNvSpPr/>
          <p:nvPr/>
        </p:nvSpPr>
        <p:spPr>
          <a:xfrm>
            <a:off x="2543700" y="2894850"/>
            <a:ext cx="999600" cy="58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rPr>
              <a:t>FEATURE EXTRACTION</a:t>
            </a:r>
            <a:endParaRPr b="1" sz="700">
              <a:solidFill>
                <a:schemeClr val="lt1"/>
              </a:solidFill>
            </a:endParaRPr>
          </a:p>
        </p:txBody>
      </p:sp>
      <p:sp>
        <p:nvSpPr>
          <p:cNvPr id="255" name="Google Shape;255;p47"/>
          <p:cNvSpPr/>
          <p:nvPr/>
        </p:nvSpPr>
        <p:spPr>
          <a:xfrm>
            <a:off x="3872100" y="2894850"/>
            <a:ext cx="932400" cy="49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rPr>
              <a:t>FEATURES</a:t>
            </a:r>
            <a:endParaRPr b="1" sz="700">
              <a:solidFill>
                <a:schemeClr val="lt1"/>
              </a:solidFill>
            </a:endParaRPr>
          </a:p>
        </p:txBody>
      </p:sp>
      <p:sp>
        <p:nvSpPr>
          <p:cNvPr id="256" name="Google Shape;256;p47"/>
          <p:cNvSpPr/>
          <p:nvPr/>
        </p:nvSpPr>
        <p:spPr>
          <a:xfrm>
            <a:off x="5133301" y="2814750"/>
            <a:ext cx="1410600" cy="58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chemeClr val="lt1"/>
                </a:solidFill>
              </a:rPr>
              <a:t>MACHINE LEARNING   </a:t>
            </a:r>
            <a:endParaRPr b="1" sz="900">
              <a:solidFill>
                <a:schemeClr val="lt1"/>
              </a:solidFill>
            </a:endParaRPr>
          </a:p>
          <a:p>
            <a:pPr indent="0" lvl="0" marL="0" rtl="0" algn="l">
              <a:spcBef>
                <a:spcPts val="0"/>
              </a:spcBef>
              <a:spcAft>
                <a:spcPts val="0"/>
              </a:spcAft>
              <a:buNone/>
            </a:pPr>
            <a:r>
              <a:rPr b="1" lang="en" sz="900">
                <a:solidFill>
                  <a:schemeClr val="lt1"/>
                </a:solidFill>
              </a:rPr>
              <a:t>       ALGORITHM</a:t>
            </a:r>
            <a:endParaRPr b="1" sz="700">
              <a:solidFill>
                <a:schemeClr val="lt1"/>
              </a:solidFill>
            </a:endParaRPr>
          </a:p>
        </p:txBody>
      </p:sp>
      <p:sp>
        <p:nvSpPr>
          <p:cNvPr id="257" name="Google Shape;257;p47"/>
          <p:cNvSpPr/>
          <p:nvPr/>
        </p:nvSpPr>
        <p:spPr>
          <a:xfrm>
            <a:off x="6873250" y="2837550"/>
            <a:ext cx="1145400" cy="6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rPr>
              <a:t>TEXT </a:t>
            </a:r>
            <a:endParaRPr b="1" sz="900">
              <a:solidFill>
                <a:schemeClr val="lt1"/>
              </a:solidFill>
            </a:endParaRPr>
          </a:p>
          <a:p>
            <a:pPr indent="0" lvl="0" marL="0" rtl="0" algn="ctr">
              <a:spcBef>
                <a:spcPts val="0"/>
              </a:spcBef>
              <a:spcAft>
                <a:spcPts val="0"/>
              </a:spcAft>
              <a:buNone/>
            </a:pPr>
            <a:r>
              <a:rPr b="1" lang="en" sz="900">
                <a:solidFill>
                  <a:schemeClr val="lt1"/>
                </a:solidFill>
              </a:rPr>
              <a:t>CLASSIFICATION</a:t>
            </a:r>
            <a:endParaRPr b="1" sz="700">
              <a:solidFill>
                <a:schemeClr val="lt1"/>
              </a:solidFill>
            </a:endParaRPr>
          </a:p>
        </p:txBody>
      </p:sp>
      <p:cxnSp>
        <p:nvCxnSpPr>
          <p:cNvPr id="258" name="Google Shape;258;p47"/>
          <p:cNvCxnSpPr>
            <a:stCxn id="252" idx="3"/>
            <a:endCxn id="252" idx="3"/>
          </p:cNvCxnSpPr>
          <p:nvPr/>
        </p:nvCxnSpPr>
        <p:spPr>
          <a:xfrm>
            <a:off x="2025800" y="2785075"/>
            <a:ext cx="0" cy="0"/>
          </a:xfrm>
          <a:prstGeom prst="straightConnector1">
            <a:avLst/>
          </a:prstGeom>
          <a:noFill/>
          <a:ln cap="flat" cmpd="sng" w="9525">
            <a:solidFill>
              <a:schemeClr val="dk2"/>
            </a:solidFill>
            <a:prstDash val="solid"/>
            <a:round/>
            <a:headEnd len="med" w="med" type="none"/>
            <a:tailEnd len="med" w="med" type="none"/>
          </a:ln>
        </p:spPr>
      </p:cxnSp>
      <p:cxnSp>
        <p:nvCxnSpPr>
          <p:cNvPr id="259" name="Google Shape;259;p47"/>
          <p:cNvCxnSpPr>
            <a:stCxn id="252" idx="3"/>
            <a:endCxn id="252" idx="3"/>
          </p:cNvCxnSpPr>
          <p:nvPr/>
        </p:nvCxnSpPr>
        <p:spPr>
          <a:xfrm>
            <a:off x="2025800" y="2785075"/>
            <a:ext cx="0" cy="0"/>
          </a:xfrm>
          <a:prstGeom prst="straightConnector1">
            <a:avLst/>
          </a:prstGeom>
          <a:noFill/>
          <a:ln cap="flat" cmpd="sng" w="9525">
            <a:solidFill>
              <a:schemeClr val="dk2"/>
            </a:solidFill>
            <a:prstDash val="solid"/>
            <a:round/>
            <a:headEnd len="med" w="med" type="none"/>
            <a:tailEnd len="med" w="med" type="none"/>
          </a:ln>
        </p:spPr>
      </p:cxnSp>
      <p:cxnSp>
        <p:nvCxnSpPr>
          <p:cNvPr id="260" name="Google Shape;260;p47"/>
          <p:cNvCxnSpPr>
            <a:stCxn id="252" idx="3"/>
            <a:endCxn id="252" idx="3"/>
          </p:cNvCxnSpPr>
          <p:nvPr/>
        </p:nvCxnSpPr>
        <p:spPr>
          <a:xfrm>
            <a:off x="2025800" y="2785075"/>
            <a:ext cx="0" cy="0"/>
          </a:xfrm>
          <a:prstGeom prst="straightConnector1">
            <a:avLst/>
          </a:prstGeom>
          <a:noFill/>
          <a:ln cap="flat" cmpd="sng" w="9525">
            <a:solidFill>
              <a:schemeClr val="dk2"/>
            </a:solidFill>
            <a:prstDash val="solid"/>
            <a:round/>
            <a:headEnd len="med" w="med" type="none"/>
            <a:tailEnd len="med" w="med" type="none"/>
          </a:ln>
        </p:spPr>
      </p:cxnSp>
      <p:cxnSp>
        <p:nvCxnSpPr>
          <p:cNvPr id="261" name="Google Shape;261;p47"/>
          <p:cNvCxnSpPr/>
          <p:nvPr/>
        </p:nvCxnSpPr>
        <p:spPr>
          <a:xfrm>
            <a:off x="2037825" y="3680900"/>
            <a:ext cx="158400" cy="0"/>
          </a:xfrm>
          <a:prstGeom prst="straightConnector1">
            <a:avLst/>
          </a:prstGeom>
          <a:noFill/>
          <a:ln cap="flat" cmpd="sng" w="9525">
            <a:solidFill>
              <a:schemeClr val="dk2"/>
            </a:solidFill>
            <a:prstDash val="solid"/>
            <a:round/>
            <a:headEnd len="med" w="med" type="none"/>
            <a:tailEnd len="med" w="med" type="none"/>
          </a:ln>
        </p:spPr>
      </p:cxnSp>
      <p:cxnSp>
        <p:nvCxnSpPr>
          <p:cNvPr id="262" name="Google Shape;262;p47"/>
          <p:cNvCxnSpPr/>
          <p:nvPr/>
        </p:nvCxnSpPr>
        <p:spPr>
          <a:xfrm>
            <a:off x="2022800" y="2785075"/>
            <a:ext cx="158400" cy="0"/>
          </a:xfrm>
          <a:prstGeom prst="straightConnector1">
            <a:avLst/>
          </a:prstGeom>
          <a:noFill/>
          <a:ln cap="flat" cmpd="sng" w="9525">
            <a:solidFill>
              <a:schemeClr val="dk2"/>
            </a:solidFill>
            <a:prstDash val="solid"/>
            <a:round/>
            <a:headEnd len="med" w="med" type="none"/>
            <a:tailEnd len="med" w="med" type="none"/>
          </a:ln>
        </p:spPr>
      </p:cxnSp>
      <p:cxnSp>
        <p:nvCxnSpPr>
          <p:cNvPr id="263" name="Google Shape;263;p47"/>
          <p:cNvCxnSpPr/>
          <p:nvPr/>
        </p:nvCxnSpPr>
        <p:spPr>
          <a:xfrm>
            <a:off x="2190388" y="2785075"/>
            <a:ext cx="0" cy="908100"/>
          </a:xfrm>
          <a:prstGeom prst="straightConnector1">
            <a:avLst/>
          </a:prstGeom>
          <a:noFill/>
          <a:ln cap="flat" cmpd="sng" w="9525">
            <a:solidFill>
              <a:schemeClr val="dk2"/>
            </a:solidFill>
            <a:prstDash val="solid"/>
            <a:round/>
            <a:headEnd len="med" w="med" type="none"/>
            <a:tailEnd len="med" w="med" type="none"/>
          </a:ln>
        </p:spPr>
      </p:cxnSp>
      <p:cxnSp>
        <p:nvCxnSpPr>
          <p:cNvPr id="264" name="Google Shape;264;p47"/>
          <p:cNvCxnSpPr/>
          <p:nvPr/>
        </p:nvCxnSpPr>
        <p:spPr>
          <a:xfrm>
            <a:off x="2196275" y="3217750"/>
            <a:ext cx="353400" cy="0"/>
          </a:xfrm>
          <a:prstGeom prst="straightConnector1">
            <a:avLst/>
          </a:prstGeom>
          <a:noFill/>
          <a:ln cap="flat" cmpd="sng" w="9525">
            <a:solidFill>
              <a:schemeClr val="dk2"/>
            </a:solidFill>
            <a:prstDash val="solid"/>
            <a:round/>
            <a:headEnd len="med" w="med" type="none"/>
            <a:tailEnd len="med" w="med" type="none"/>
          </a:ln>
        </p:spPr>
      </p:cxnSp>
      <p:cxnSp>
        <p:nvCxnSpPr>
          <p:cNvPr id="265" name="Google Shape;265;p47"/>
          <p:cNvCxnSpPr/>
          <p:nvPr/>
        </p:nvCxnSpPr>
        <p:spPr>
          <a:xfrm>
            <a:off x="3518700" y="3239125"/>
            <a:ext cx="353400" cy="0"/>
          </a:xfrm>
          <a:prstGeom prst="straightConnector1">
            <a:avLst/>
          </a:prstGeom>
          <a:noFill/>
          <a:ln cap="flat" cmpd="sng" w="9525">
            <a:solidFill>
              <a:schemeClr val="dk2"/>
            </a:solidFill>
            <a:prstDash val="solid"/>
            <a:round/>
            <a:headEnd len="med" w="med" type="none"/>
            <a:tailEnd len="med" w="med" type="none"/>
          </a:ln>
        </p:spPr>
      </p:cxnSp>
      <p:cxnSp>
        <p:nvCxnSpPr>
          <p:cNvPr id="266" name="Google Shape;266;p47"/>
          <p:cNvCxnSpPr/>
          <p:nvPr/>
        </p:nvCxnSpPr>
        <p:spPr>
          <a:xfrm>
            <a:off x="4804500" y="3187350"/>
            <a:ext cx="353400" cy="0"/>
          </a:xfrm>
          <a:prstGeom prst="straightConnector1">
            <a:avLst/>
          </a:prstGeom>
          <a:noFill/>
          <a:ln cap="flat" cmpd="sng" w="9525">
            <a:solidFill>
              <a:schemeClr val="dk2"/>
            </a:solidFill>
            <a:prstDash val="solid"/>
            <a:round/>
            <a:headEnd len="med" w="med" type="none"/>
            <a:tailEnd len="med" w="med" type="none"/>
          </a:ln>
        </p:spPr>
      </p:cxnSp>
      <p:cxnSp>
        <p:nvCxnSpPr>
          <p:cNvPr id="267" name="Google Shape;267;p47"/>
          <p:cNvCxnSpPr/>
          <p:nvPr/>
        </p:nvCxnSpPr>
        <p:spPr>
          <a:xfrm>
            <a:off x="6543900" y="3217750"/>
            <a:ext cx="353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8"/>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Analyzing and Processing Text With spaCy</a:t>
            </a:r>
            <a:endParaRPr/>
          </a:p>
        </p:txBody>
      </p:sp>
      <p:sp>
        <p:nvSpPr>
          <p:cNvPr id="273" name="Google Shape;273;p48"/>
          <p:cNvSpPr txBox="1"/>
          <p:nvPr>
            <p:ph idx="1" type="body"/>
          </p:nvPr>
        </p:nvSpPr>
        <p:spPr>
          <a:xfrm>
            <a:off x="914841" y="2042175"/>
            <a:ext cx="3258900" cy="1795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Tokenization -  breaking text into pieces, called tokens, and ignoring characters like punctuation marks.</a:t>
            </a:r>
            <a:endParaRPr/>
          </a:p>
          <a:p>
            <a:pPr indent="-317500" lvl="0" marL="457200" rtl="0" algn="l">
              <a:spcBef>
                <a:spcPts val="1000"/>
              </a:spcBef>
              <a:spcAft>
                <a:spcPts val="0"/>
              </a:spcAft>
              <a:buSzPts val="1400"/>
              <a:buChar char="●"/>
            </a:pPr>
            <a:r>
              <a:rPr lang="en"/>
              <a:t>Removing of stopwords </a:t>
            </a:r>
            <a:endParaRPr/>
          </a:p>
          <a:p>
            <a:pPr indent="-317500" lvl="0" marL="457200" rtl="0" algn="l">
              <a:spcBef>
                <a:spcPts val="1000"/>
              </a:spcBef>
              <a:spcAft>
                <a:spcPts val="1000"/>
              </a:spcAft>
              <a:buSzPts val="1400"/>
              <a:buChar char="●"/>
            </a:pPr>
            <a:r>
              <a:rPr lang="en"/>
              <a:t>Perform checks for spelling mistakes. </a:t>
            </a:r>
            <a:endParaRPr/>
          </a:p>
        </p:txBody>
      </p:sp>
      <p:sp>
        <p:nvSpPr>
          <p:cNvPr id="274" name="Google Shape;274;p48"/>
          <p:cNvSpPr txBox="1"/>
          <p:nvPr>
            <p:ph idx="2" type="body"/>
          </p:nvPr>
        </p:nvSpPr>
        <p:spPr>
          <a:xfrm>
            <a:off x="4521452" y="2042175"/>
            <a:ext cx="3258900" cy="1795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Pos Tagging - identifies parts of speech e.g nouns,verbs etc. </a:t>
            </a:r>
            <a:endParaRPr/>
          </a:p>
          <a:p>
            <a:pPr indent="-317500" lvl="0" marL="457200" rtl="0" algn="l">
              <a:spcBef>
                <a:spcPts val="1000"/>
              </a:spcBef>
              <a:spcAft>
                <a:spcPts val="0"/>
              </a:spcAft>
              <a:buSzPts val="1400"/>
              <a:buChar char="●"/>
            </a:pPr>
            <a:r>
              <a:rPr lang="en"/>
              <a:t>Entity Detection -identifies important elements like places, people, organizations</a:t>
            </a:r>
            <a:endParaRPr/>
          </a:p>
          <a:p>
            <a:pPr indent="0" lvl="0" marL="457200" rtl="0" algn="l">
              <a:spcBef>
                <a:spcPts val="1000"/>
              </a:spcBef>
              <a:spcAft>
                <a:spcPts val="1000"/>
              </a:spcAft>
              <a:buNone/>
            </a:pPr>
            <a:r>
              <a:t/>
            </a:r>
            <a:endParaRPr/>
          </a:p>
        </p:txBody>
      </p:sp>
      <p:cxnSp>
        <p:nvCxnSpPr>
          <p:cNvPr id="275" name="Google Shape;275;p4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9"/>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cxnSp>
        <p:nvCxnSpPr>
          <p:cNvPr id="281" name="Google Shape;281;p4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graphicFrame>
        <p:nvGraphicFramePr>
          <p:cNvPr id="282" name="Google Shape;282;p49"/>
          <p:cNvGraphicFramePr/>
          <p:nvPr/>
        </p:nvGraphicFramePr>
        <p:xfrm>
          <a:off x="1691400" y="1481850"/>
          <a:ext cx="3000000" cy="3000000"/>
        </p:xfrm>
        <a:graphic>
          <a:graphicData uri="http://schemas.openxmlformats.org/drawingml/2006/table">
            <a:tbl>
              <a:tblPr>
                <a:noFill/>
                <a:tableStyleId>{EFCC1716-306F-4832-B491-0CBB4E88B79D}</a:tableStyleId>
              </a:tblPr>
              <a:tblGrid>
                <a:gridCol w="1440300"/>
                <a:gridCol w="1440300"/>
                <a:gridCol w="1440300"/>
                <a:gridCol w="1440300"/>
              </a:tblGrid>
              <a:tr h="590525">
                <a:tc>
                  <a:txBody>
                    <a:bodyPr/>
                    <a:lstStyle/>
                    <a:p>
                      <a:pPr indent="0" lvl="0" marL="0" rtl="0" algn="ctr">
                        <a:spcBef>
                          <a:spcPts val="0"/>
                        </a:spcBef>
                        <a:spcAft>
                          <a:spcPts val="0"/>
                        </a:spcAft>
                        <a:buNone/>
                      </a:pPr>
                      <a:r>
                        <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ACCURACY</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PRECISION</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RECALL</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r>
              <a:tr h="590525">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LOGISTIC REGRESSION</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rgbClr val="F3F3F3"/>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93.94</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92.36</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95.37</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90525">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RANDOM FOREST</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94.01</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92.59</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95.24</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90525">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DECISION TREE</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89.20</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83.87</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96.19</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0"/>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COMPARISONS</a:t>
            </a:r>
            <a:endParaRPr/>
          </a:p>
        </p:txBody>
      </p:sp>
      <p:cxnSp>
        <p:nvCxnSpPr>
          <p:cNvPr id="288" name="Google Shape;288;p5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89" name="Google Shape;289;p50"/>
          <p:cNvSpPr txBox="1"/>
          <p:nvPr>
            <p:ph type="title"/>
          </p:nvPr>
        </p:nvSpPr>
        <p:spPr>
          <a:xfrm>
            <a:off x="3516247" y="1536950"/>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Random Forest</a:t>
            </a:r>
            <a:endParaRPr/>
          </a:p>
        </p:txBody>
      </p:sp>
      <p:sp>
        <p:nvSpPr>
          <p:cNvPr id="290" name="Google Shape;290;p50"/>
          <p:cNvSpPr txBox="1"/>
          <p:nvPr>
            <p:ph idx="2" type="title"/>
          </p:nvPr>
        </p:nvSpPr>
        <p:spPr>
          <a:xfrm>
            <a:off x="6640103" y="1500688"/>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DecisionTree</a:t>
            </a:r>
            <a:endParaRPr/>
          </a:p>
        </p:txBody>
      </p:sp>
      <p:sp>
        <p:nvSpPr>
          <p:cNvPr id="291" name="Google Shape;291;p50"/>
          <p:cNvSpPr txBox="1"/>
          <p:nvPr>
            <p:ph idx="5" type="title"/>
          </p:nvPr>
        </p:nvSpPr>
        <p:spPr>
          <a:xfrm>
            <a:off x="697122" y="1531700"/>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Logistic Regression</a:t>
            </a:r>
            <a:endParaRPr/>
          </a:p>
        </p:txBody>
      </p:sp>
      <p:sp>
        <p:nvSpPr>
          <p:cNvPr id="292" name="Google Shape;292;p50"/>
          <p:cNvSpPr txBox="1"/>
          <p:nvPr>
            <p:ph idx="6" type="subTitle"/>
          </p:nvPr>
        </p:nvSpPr>
        <p:spPr>
          <a:xfrm>
            <a:off x="1026197" y="2221850"/>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cxnSp>
        <p:nvCxnSpPr>
          <p:cNvPr id="293" name="Google Shape;293;p50"/>
          <p:cNvCxnSpPr/>
          <p:nvPr/>
        </p:nvCxnSpPr>
        <p:spPr>
          <a:xfrm>
            <a:off x="4413847" y="2157873"/>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94" name="Google Shape;294;p50"/>
          <p:cNvCxnSpPr/>
          <p:nvPr/>
        </p:nvCxnSpPr>
        <p:spPr>
          <a:xfrm>
            <a:off x="7537700" y="2121610"/>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95" name="Google Shape;295;p50"/>
          <p:cNvCxnSpPr/>
          <p:nvPr/>
        </p:nvCxnSpPr>
        <p:spPr>
          <a:xfrm>
            <a:off x="1594725" y="2152623"/>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96" name="Google Shape;296;p50"/>
          <p:cNvPicPr preferRelativeResize="0"/>
          <p:nvPr/>
        </p:nvPicPr>
        <p:blipFill>
          <a:blip r:embed="rId3">
            <a:alphaModFix/>
          </a:blip>
          <a:stretch>
            <a:fillRect/>
          </a:stretch>
        </p:blipFill>
        <p:spPr>
          <a:xfrm>
            <a:off x="451150" y="2293770"/>
            <a:ext cx="2560677" cy="2491453"/>
          </a:xfrm>
          <a:prstGeom prst="rect">
            <a:avLst/>
          </a:prstGeom>
          <a:noFill/>
          <a:ln>
            <a:noFill/>
          </a:ln>
        </p:spPr>
      </p:pic>
      <p:pic>
        <p:nvPicPr>
          <p:cNvPr id="297" name="Google Shape;297;p50"/>
          <p:cNvPicPr preferRelativeResize="0"/>
          <p:nvPr/>
        </p:nvPicPr>
        <p:blipFill>
          <a:blip r:embed="rId4">
            <a:alphaModFix/>
          </a:blip>
          <a:stretch>
            <a:fillRect/>
          </a:stretch>
        </p:blipFill>
        <p:spPr>
          <a:xfrm>
            <a:off x="3245125" y="2306013"/>
            <a:ext cx="2544375" cy="2466975"/>
          </a:xfrm>
          <a:prstGeom prst="rect">
            <a:avLst/>
          </a:prstGeom>
          <a:noFill/>
          <a:ln>
            <a:noFill/>
          </a:ln>
        </p:spPr>
      </p:pic>
      <p:pic>
        <p:nvPicPr>
          <p:cNvPr id="298" name="Google Shape;298;p50"/>
          <p:cNvPicPr preferRelativeResize="0"/>
          <p:nvPr/>
        </p:nvPicPr>
        <p:blipFill>
          <a:blip r:embed="rId5">
            <a:alphaModFix/>
          </a:blip>
          <a:stretch>
            <a:fillRect/>
          </a:stretch>
        </p:blipFill>
        <p:spPr>
          <a:xfrm>
            <a:off x="6100350" y="2270300"/>
            <a:ext cx="2834525" cy="2498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2" name="Shape 302"/>
        <p:cNvGrpSpPr/>
        <p:nvPr/>
      </p:nvGrpSpPr>
      <p:grpSpPr>
        <a:xfrm>
          <a:off x="0" y="0"/>
          <a:ext cx="0" cy="0"/>
          <a:chOff x="0" y="0"/>
          <a:chExt cx="0" cy="0"/>
        </a:xfrm>
      </p:grpSpPr>
      <p:sp>
        <p:nvSpPr>
          <p:cNvPr id="303" name="Google Shape;303;p51"/>
          <p:cNvSpPr txBox="1"/>
          <p:nvPr>
            <p:ph type="title"/>
          </p:nvPr>
        </p:nvSpPr>
        <p:spPr>
          <a:xfrm>
            <a:off x="182827" y="262383"/>
            <a:ext cx="2746500" cy="40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 NEVER  STOP LEARNING BECAUSE LIFE NEVER STOPS TEACHING ”</a:t>
            </a:r>
            <a:endParaRPr sz="2700"/>
          </a:p>
        </p:txBody>
      </p:sp>
      <p:cxnSp>
        <p:nvCxnSpPr>
          <p:cNvPr id="304" name="Google Shape;304;p51"/>
          <p:cNvCxnSpPr/>
          <p:nvPr/>
        </p:nvCxnSpPr>
        <p:spPr>
          <a:xfrm>
            <a:off x="279550" y="2402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2"/>
          <p:cNvSpPr txBox="1"/>
          <p:nvPr>
            <p:ph type="ctrTitle"/>
          </p:nvPr>
        </p:nvSpPr>
        <p:spPr>
          <a:xfrm>
            <a:off x="4285500" y="2832875"/>
            <a:ext cx="45024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END!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67" name="Google Shape;167;p37"/>
          <p:cNvSpPr txBox="1"/>
          <p:nvPr>
            <p:ph idx="1" type="body"/>
          </p:nvPr>
        </p:nvSpPr>
        <p:spPr>
          <a:xfrm>
            <a:off x="938500" y="1051800"/>
            <a:ext cx="71721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01625" lvl="0" marL="457200" rtl="0" algn="l">
              <a:spcBef>
                <a:spcPts val="0"/>
              </a:spcBef>
              <a:spcAft>
                <a:spcPts val="0"/>
              </a:spcAft>
              <a:buClr>
                <a:schemeClr val="accent1"/>
              </a:buClr>
              <a:buSzPts val="1150"/>
              <a:buFont typeface="Montserrat ExtraBold"/>
              <a:buAutoNum type="arabicPeriod"/>
            </a:pPr>
            <a:r>
              <a:rPr lang="en"/>
              <a:t>INTRODUCTION</a:t>
            </a:r>
            <a:endParaRPr/>
          </a:p>
          <a:p>
            <a:pPr indent="0" lvl="0" marL="0" rtl="0" algn="l">
              <a:spcBef>
                <a:spcPts val="0"/>
              </a:spcBef>
              <a:spcAft>
                <a:spcPts val="0"/>
              </a:spcAft>
              <a:buNone/>
            </a:pPr>
            <a:r>
              <a:t/>
            </a:r>
            <a:endParaRPr/>
          </a:p>
          <a:p>
            <a:pPr indent="-301625" lvl="0" marL="457200" rtl="0" algn="l">
              <a:spcBef>
                <a:spcPts val="0"/>
              </a:spcBef>
              <a:spcAft>
                <a:spcPts val="0"/>
              </a:spcAft>
              <a:buClr>
                <a:schemeClr val="accent1"/>
              </a:buClr>
              <a:buSzPts val="1150"/>
              <a:buFont typeface="Montserrat ExtraBold"/>
              <a:buAutoNum type="arabicPeriod"/>
            </a:pPr>
            <a:r>
              <a:rPr lang="en"/>
              <a:t>PURPOSE</a:t>
            </a:r>
            <a:endParaRPr/>
          </a:p>
          <a:p>
            <a:pPr indent="0" lvl="0" marL="0" rtl="0" algn="l">
              <a:spcBef>
                <a:spcPts val="0"/>
              </a:spcBef>
              <a:spcAft>
                <a:spcPts val="0"/>
              </a:spcAft>
              <a:buNone/>
            </a:pPr>
            <a:r>
              <a:t/>
            </a:r>
            <a:endParaRPr/>
          </a:p>
          <a:p>
            <a:pPr indent="-301625" lvl="0" marL="457200" rtl="0" algn="l">
              <a:spcBef>
                <a:spcPts val="0"/>
              </a:spcBef>
              <a:spcAft>
                <a:spcPts val="0"/>
              </a:spcAft>
              <a:buClr>
                <a:schemeClr val="accent1"/>
              </a:buClr>
              <a:buSzPts val="1150"/>
              <a:buFont typeface="Montserrat ExtraBold"/>
              <a:buAutoNum type="arabicPeriod"/>
            </a:pPr>
            <a:r>
              <a:rPr lang="en"/>
              <a:t>LIMITATIONS</a:t>
            </a:r>
            <a:endParaRPr/>
          </a:p>
          <a:p>
            <a:pPr indent="0" lvl="0" marL="0" rtl="0" algn="l">
              <a:spcBef>
                <a:spcPts val="0"/>
              </a:spcBef>
              <a:spcAft>
                <a:spcPts val="0"/>
              </a:spcAft>
              <a:buNone/>
            </a:pPr>
            <a:r>
              <a:t/>
            </a:r>
            <a:endParaRPr/>
          </a:p>
          <a:p>
            <a:pPr indent="-301625" lvl="0" marL="457200" rtl="0" algn="l">
              <a:spcBef>
                <a:spcPts val="0"/>
              </a:spcBef>
              <a:spcAft>
                <a:spcPts val="0"/>
              </a:spcAft>
              <a:buClr>
                <a:schemeClr val="accent1"/>
              </a:buClr>
              <a:buSzPts val="1150"/>
              <a:buFont typeface="Montserrat ExtraBold"/>
              <a:buAutoNum type="arabicPeriod"/>
            </a:pPr>
            <a:r>
              <a:rPr lang="en"/>
              <a:t>WHAT IS NLP</a:t>
            </a:r>
            <a:endParaRPr/>
          </a:p>
          <a:p>
            <a:pPr indent="0" lvl="0" marL="457200" rtl="0" algn="l">
              <a:spcBef>
                <a:spcPts val="0"/>
              </a:spcBef>
              <a:spcAft>
                <a:spcPts val="0"/>
              </a:spcAft>
              <a:buNone/>
            </a:pPr>
            <a:r>
              <a:t/>
            </a:r>
            <a:endParaRPr/>
          </a:p>
          <a:p>
            <a:pPr indent="-301625" lvl="0" marL="457200" rtl="0" algn="l">
              <a:spcBef>
                <a:spcPts val="0"/>
              </a:spcBef>
              <a:spcAft>
                <a:spcPts val="0"/>
              </a:spcAft>
              <a:buClr>
                <a:schemeClr val="accent1"/>
              </a:buClr>
              <a:buSzPts val="1150"/>
              <a:buFont typeface="Montserrat ExtraBold"/>
              <a:buAutoNum type="arabicPeriod"/>
            </a:pPr>
            <a:r>
              <a:rPr lang="en"/>
              <a:t>EDA</a:t>
            </a:r>
            <a:endParaRPr/>
          </a:p>
          <a:p>
            <a:pPr indent="0" lvl="0" marL="0" rtl="0" algn="l">
              <a:spcBef>
                <a:spcPts val="0"/>
              </a:spcBef>
              <a:spcAft>
                <a:spcPts val="0"/>
              </a:spcAft>
              <a:buNone/>
            </a:pPr>
            <a:r>
              <a:t/>
            </a:r>
            <a:endParaRPr/>
          </a:p>
          <a:p>
            <a:pPr indent="-301625" lvl="0" marL="457200" rtl="0" algn="l">
              <a:spcBef>
                <a:spcPts val="0"/>
              </a:spcBef>
              <a:spcAft>
                <a:spcPts val="0"/>
              </a:spcAft>
              <a:buClr>
                <a:schemeClr val="accent1"/>
              </a:buClr>
              <a:buSzPts val="1150"/>
              <a:buFont typeface="Montserrat ExtraBold"/>
              <a:buAutoNum type="arabicPeriod"/>
            </a:pPr>
            <a:r>
              <a:rPr lang="en"/>
              <a:t> MODEL GENERATION</a:t>
            </a:r>
            <a:endParaRPr/>
          </a:p>
          <a:p>
            <a:pPr indent="0" lvl="0" marL="457200" rtl="0" algn="l">
              <a:spcBef>
                <a:spcPts val="0"/>
              </a:spcBef>
              <a:spcAft>
                <a:spcPts val="0"/>
              </a:spcAft>
              <a:buNone/>
            </a:pPr>
            <a:r>
              <a:t/>
            </a:r>
            <a:endParaRPr/>
          </a:p>
          <a:p>
            <a:pPr indent="-301625" lvl="0" marL="457200" rtl="0" algn="l">
              <a:spcBef>
                <a:spcPts val="0"/>
              </a:spcBef>
              <a:spcAft>
                <a:spcPts val="0"/>
              </a:spcAft>
              <a:buClr>
                <a:schemeClr val="accent1"/>
              </a:buClr>
              <a:buSzPts val="1150"/>
              <a:buFont typeface="Montserrat ExtraBold"/>
              <a:buAutoNum type="arabicPeriod"/>
            </a:pPr>
            <a:r>
              <a:rPr lang="en"/>
              <a:t>RESULTS</a:t>
            </a:r>
            <a:endParaRPr/>
          </a:p>
          <a:p>
            <a:pPr indent="0" lvl="0" marL="457200" rtl="0" algn="l">
              <a:spcBef>
                <a:spcPts val="0"/>
              </a:spcBef>
              <a:spcAft>
                <a:spcPts val="0"/>
              </a:spcAft>
              <a:buNone/>
            </a:pPr>
            <a:r>
              <a:t/>
            </a:r>
            <a:endParaRPr/>
          </a:p>
          <a:p>
            <a:pPr indent="-301625" lvl="0" marL="457200" rtl="0" algn="l">
              <a:spcBef>
                <a:spcPts val="0"/>
              </a:spcBef>
              <a:spcAft>
                <a:spcPts val="0"/>
              </a:spcAft>
              <a:buClr>
                <a:schemeClr val="accent1"/>
              </a:buClr>
              <a:buSzPts val="1150"/>
              <a:buFont typeface="Montserrat ExtraBold"/>
              <a:buAutoNum type="arabicPeriod"/>
            </a:pPr>
            <a:r>
              <a:rPr lang="en"/>
              <a:t>COMPARISON</a:t>
            </a:r>
            <a:endParaRPr/>
          </a:p>
          <a:p>
            <a:pPr indent="0" lvl="0" marL="457200" rtl="0" algn="l">
              <a:spcBef>
                <a:spcPts val="0"/>
              </a:spcBef>
              <a:spcAft>
                <a:spcPts val="0"/>
              </a:spcAft>
              <a:buNone/>
            </a:pPr>
            <a:r>
              <a:t/>
            </a:r>
            <a:endParaRPr/>
          </a:p>
          <a:p>
            <a:pPr indent="-301625" lvl="0" marL="457200" rtl="0" algn="l">
              <a:spcBef>
                <a:spcPts val="0"/>
              </a:spcBef>
              <a:spcAft>
                <a:spcPts val="0"/>
              </a:spcAft>
              <a:buClr>
                <a:schemeClr val="accent1"/>
              </a:buClr>
              <a:buSzPts val="1150"/>
              <a:buFont typeface="Montserrat ExtraBold"/>
              <a:buAutoNum type="arabicPeriod"/>
            </a:pPr>
            <a:r>
              <a:rPr lang="en"/>
              <a:t>CONCLUSION</a:t>
            </a:r>
            <a:endParaRPr/>
          </a:p>
          <a:p>
            <a:pPr indent="0" lvl="0" marL="4572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1600"/>
              </a:spcAft>
              <a:buNone/>
            </a:pPr>
            <a:r>
              <a:t/>
            </a:r>
            <a:endParaRPr/>
          </a:p>
        </p:txBody>
      </p:sp>
      <p:cxnSp>
        <p:nvCxnSpPr>
          <p:cNvPr id="168" name="Google Shape;168;p3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solidFill>
                <a:schemeClr val="accent1"/>
              </a:solidFill>
            </a:endParaRPr>
          </a:p>
        </p:txBody>
      </p:sp>
      <p:sp>
        <p:nvSpPr>
          <p:cNvPr id="174" name="Google Shape;174;p38"/>
          <p:cNvSpPr txBox="1"/>
          <p:nvPr>
            <p:ph idx="1" type="body"/>
          </p:nvPr>
        </p:nvSpPr>
        <p:spPr>
          <a:xfrm>
            <a:off x="734600" y="866900"/>
            <a:ext cx="5954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1600"/>
              </a:spcBef>
              <a:spcAft>
                <a:spcPts val="0"/>
              </a:spcAft>
              <a:buSzPts val="1400"/>
              <a:buChar char="●"/>
            </a:pPr>
            <a:r>
              <a:rPr lang="en"/>
              <a:t>The outbreak of the novel coronavirus (COVID-19) has been accompanied by a large number of misleading and false </a:t>
            </a:r>
            <a:r>
              <a:rPr lang="en"/>
              <a:t>information</a:t>
            </a:r>
            <a:r>
              <a:rPr lang="en"/>
              <a:t> about the virus, </a:t>
            </a:r>
            <a:r>
              <a:rPr lang="en"/>
              <a:t>especially</a:t>
            </a:r>
            <a:r>
              <a:rPr lang="en"/>
              <a:t> through social media.</a:t>
            </a:r>
            <a:endParaRPr/>
          </a:p>
          <a:p>
            <a:pPr indent="-317500" lvl="0" marL="457200" rtl="0" algn="l">
              <a:spcBef>
                <a:spcPts val="0"/>
              </a:spcBef>
              <a:spcAft>
                <a:spcPts val="0"/>
              </a:spcAft>
              <a:buSzPts val="1400"/>
              <a:buChar char="●"/>
            </a:pPr>
            <a:r>
              <a:rPr lang="en"/>
              <a:t>The same technology we rely on to stay informed, productive and connected is enabling and amplifying fake news that continue to undermine the global health response and jeopardizes measures to control the pandemic.</a:t>
            </a:r>
            <a:endParaRPr/>
          </a:p>
          <a:p>
            <a:pPr indent="-317500" lvl="0" marL="457200" rtl="0" algn="l">
              <a:spcBef>
                <a:spcPts val="0"/>
              </a:spcBef>
              <a:spcAft>
                <a:spcPts val="0"/>
              </a:spcAft>
              <a:buSzPts val="1400"/>
              <a:buChar char="●"/>
            </a:pPr>
            <a:r>
              <a:rPr lang="en"/>
              <a:t>The spread of misleading information about the virus has led the World Health Organization to warn of an on-going “infodemic” or an overabundance of information,both online and offline.</a:t>
            </a:r>
            <a:endParaRPr/>
          </a:p>
          <a:p>
            <a:pPr indent="0" lvl="0" marL="0" rtl="0" algn="l">
              <a:spcBef>
                <a:spcPts val="1600"/>
              </a:spcBef>
              <a:spcAft>
                <a:spcPts val="1600"/>
              </a:spcAft>
              <a:buNone/>
            </a:pPr>
            <a:r>
              <a:t/>
            </a:r>
            <a:endParaRPr/>
          </a:p>
        </p:txBody>
      </p:sp>
      <p:cxnSp>
        <p:nvCxnSpPr>
          <p:cNvPr id="175" name="Google Shape;175;p3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PURPOSE</a:t>
            </a:r>
            <a:endParaRPr>
              <a:solidFill>
                <a:schemeClr val="accent1"/>
              </a:solidFill>
            </a:endParaRPr>
          </a:p>
        </p:txBody>
      </p:sp>
      <p:sp>
        <p:nvSpPr>
          <p:cNvPr id="181" name="Google Shape;181;p39"/>
          <p:cNvSpPr txBox="1"/>
          <p:nvPr>
            <p:ph idx="1" type="body"/>
          </p:nvPr>
        </p:nvSpPr>
        <p:spPr>
          <a:xfrm>
            <a:off x="734600" y="866900"/>
            <a:ext cx="65196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1600"/>
              </a:spcBef>
              <a:spcAft>
                <a:spcPts val="0"/>
              </a:spcAft>
              <a:buSzPts val="1400"/>
              <a:buChar char="●"/>
            </a:pPr>
            <a:r>
              <a:rPr lang="en"/>
              <a:t>This project aims to develop a method for detecting and classifying COVID-19 fake news stories using Natural Language Processing.</a:t>
            </a:r>
            <a:endParaRPr/>
          </a:p>
          <a:p>
            <a:pPr indent="-317500" lvl="0" marL="457200" rtl="0" algn="l">
              <a:spcBef>
                <a:spcPts val="0"/>
              </a:spcBef>
              <a:spcAft>
                <a:spcPts val="0"/>
              </a:spcAft>
              <a:buSzPts val="1400"/>
              <a:buChar char="●"/>
            </a:pPr>
            <a:r>
              <a:rPr lang="en"/>
              <a:t>The main goal is to identify COVID-19 Fake news, which is a text classification problem.</a:t>
            </a:r>
            <a:endParaRPr/>
          </a:p>
          <a:p>
            <a:pPr indent="-317500" lvl="0" marL="457200" rtl="0" algn="l">
              <a:spcBef>
                <a:spcPts val="0"/>
              </a:spcBef>
              <a:spcAft>
                <a:spcPts val="0"/>
              </a:spcAft>
              <a:buSzPts val="1400"/>
              <a:buChar char="●"/>
            </a:pPr>
            <a:r>
              <a:rPr lang="en"/>
              <a:t>We gathered data,preprocessed the text, and translated news articles into supervised model features.</a:t>
            </a:r>
            <a:endParaRPr/>
          </a:p>
          <a:p>
            <a:pPr indent="-317500" lvl="0" marL="457200" rtl="0" algn="l">
              <a:spcBef>
                <a:spcPts val="0"/>
              </a:spcBef>
              <a:spcAft>
                <a:spcPts val="0"/>
              </a:spcAft>
              <a:buSzPts val="1400"/>
              <a:buChar char="●"/>
            </a:pPr>
            <a:r>
              <a:rPr lang="en"/>
              <a:t>Our goal is to develop a model that classifies a given </a:t>
            </a:r>
            <a:r>
              <a:rPr lang="en"/>
              <a:t>article or social media post as either fake or true.</a:t>
            </a:r>
            <a:r>
              <a:rPr lang="en"/>
              <a:t> </a:t>
            </a:r>
            <a:endParaRPr/>
          </a:p>
        </p:txBody>
      </p:sp>
      <p:cxnSp>
        <p:nvCxnSpPr>
          <p:cNvPr id="182" name="Google Shape;182;p3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solidFill>
                <a:schemeClr val="accent1"/>
              </a:solidFill>
            </a:endParaRPr>
          </a:p>
        </p:txBody>
      </p:sp>
      <p:sp>
        <p:nvSpPr>
          <p:cNvPr id="188" name="Google Shape;188;p40"/>
          <p:cNvSpPr txBox="1"/>
          <p:nvPr>
            <p:ph idx="1" type="body"/>
          </p:nvPr>
        </p:nvSpPr>
        <p:spPr>
          <a:xfrm>
            <a:off x="734600" y="866900"/>
            <a:ext cx="65196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1600"/>
              </a:spcBef>
              <a:spcAft>
                <a:spcPts val="0"/>
              </a:spcAft>
              <a:buSzPts val="1400"/>
              <a:buChar char="●"/>
            </a:pPr>
            <a:r>
              <a:rPr lang="en"/>
              <a:t>Our system does not </a:t>
            </a:r>
            <a:r>
              <a:rPr lang="en"/>
              <a:t>guarantee</a:t>
            </a:r>
            <a:r>
              <a:rPr lang="en"/>
              <a:t> 100% accuracy</a:t>
            </a:r>
            <a:endParaRPr/>
          </a:p>
          <a:p>
            <a:pPr indent="0" lvl="0" marL="457200" rtl="0" algn="l">
              <a:spcBef>
                <a:spcPts val="1600"/>
              </a:spcBef>
              <a:spcAft>
                <a:spcPts val="0"/>
              </a:spcAft>
              <a:buNone/>
            </a:pPr>
            <a:r>
              <a:t/>
            </a:r>
            <a:endParaRPr/>
          </a:p>
          <a:p>
            <a:pPr indent="-317500" lvl="0" marL="457200" rtl="0" algn="l">
              <a:spcBef>
                <a:spcPts val="1600"/>
              </a:spcBef>
              <a:spcAft>
                <a:spcPts val="0"/>
              </a:spcAft>
              <a:buSzPts val="1400"/>
              <a:buChar char="●"/>
            </a:pPr>
            <a:r>
              <a:rPr lang="en"/>
              <a:t>The system is unable to test data that is unrelated to the training dataset.</a:t>
            </a:r>
            <a:endParaRPr/>
          </a:p>
          <a:p>
            <a:pPr indent="0" lvl="0" marL="0" rtl="0" algn="l">
              <a:spcBef>
                <a:spcPts val="1600"/>
              </a:spcBef>
              <a:spcAft>
                <a:spcPts val="1600"/>
              </a:spcAft>
              <a:buNone/>
            </a:pPr>
            <a:r>
              <a:t/>
            </a:r>
            <a:endParaRPr/>
          </a:p>
        </p:txBody>
      </p:sp>
      <p:cxnSp>
        <p:nvCxnSpPr>
          <p:cNvPr id="189" name="Google Shape;189;p4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1"/>
          <p:cNvSpPr txBox="1"/>
          <p:nvPr>
            <p:ph type="title"/>
          </p:nvPr>
        </p:nvSpPr>
        <p:spPr>
          <a:xfrm>
            <a:off x="938500" y="445025"/>
            <a:ext cx="4924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t>
            </a:r>
            <a:r>
              <a:rPr lang="en"/>
              <a:t>NATURAL LANGUAGE PROCESSING (NLP)</a:t>
            </a:r>
            <a:endParaRPr>
              <a:solidFill>
                <a:schemeClr val="accent1"/>
              </a:solidFill>
            </a:endParaRPr>
          </a:p>
        </p:txBody>
      </p:sp>
      <p:sp>
        <p:nvSpPr>
          <p:cNvPr id="195" name="Google Shape;195;p41"/>
          <p:cNvSpPr txBox="1"/>
          <p:nvPr>
            <p:ph idx="1" type="body"/>
          </p:nvPr>
        </p:nvSpPr>
        <p:spPr>
          <a:xfrm>
            <a:off x="776975" y="1800800"/>
            <a:ext cx="65196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NLP) is a branch of machine learning that deals with processing, analyzing, and sometimes generating human speech (“natural language”).</a:t>
            </a:r>
            <a:endParaRPr/>
          </a:p>
          <a:p>
            <a:pPr indent="-317500" lvl="0" marL="457200" rtl="0" algn="l">
              <a:spcBef>
                <a:spcPts val="0"/>
              </a:spcBef>
              <a:spcAft>
                <a:spcPts val="0"/>
              </a:spcAft>
              <a:buSzPts val="1400"/>
              <a:buChar char="●"/>
            </a:pPr>
            <a:r>
              <a:rPr lang="en"/>
              <a:t>There’s no doubt that humans are still much better than machines at determining the meaning of a string of text. </a:t>
            </a:r>
            <a:endParaRPr/>
          </a:p>
          <a:p>
            <a:pPr indent="-317500" lvl="0" marL="457200" rtl="0" algn="l">
              <a:spcBef>
                <a:spcPts val="0"/>
              </a:spcBef>
              <a:spcAft>
                <a:spcPts val="0"/>
              </a:spcAft>
              <a:buSzPts val="1400"/>
              <a:buChar char="●"/>
            </a:pPr>
            <a:r>
              <a:rPr lang="en"/>
              <a:t>However in data science, we often encounter data sets that are far too large to be analyzed by a human in a reasonable amount of time. </a:t>
            </a:r>
            <a:endParaRPr/>
          </a:p>
          <a:p>
            <a:pPr indent="-317500" lvl="0" marL="457200" rtl="0" algn="l">
              <a:spcBef>
                <a:spcPts val="0"/>
              </a:spcBef>
              <a:spcAft>
                <a:spcPts val="0"/>
              </a:spcAft>
              <a:buSzPts val="1400"/>
              <a:buChar char="●"/>
            </a:pPr>
            <a:r>
              <a:rPr lang="en"/>
              <a:t>In these situations, we can use natural language processing techniques to help machines get some understanding of the text’s meaning (and if necessary, respond accordingly).</a:t>
            </a:r>
            <a:endParaRPr/>
          </a:p>
          <a:p>
            <a:pPr indent="0" lvl="0" marL="457200" rtl="0" algn="l">
              <a:spcBef>
                <a:spcPts val="1600"/>
              </a:spcBef>
              <a:spcAft>
                <a:spcPts val="1600"/>
              </a:spcAft>
              <a:buNone/>
            </a:pPr>
            <a:r>
              <a:t/>
            </a:r>
            <a:endParaRPr/>
          </a:p>
        </p:txBody>
      </p:sp>
      <p:cxnSp>
        <p:nvCxnSpPr>
          <p:cNvPr id="196" name="Google Shape;196;p4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p42"/>
          <p:cNvSpPr txBox="1"/>
          <p:nvPr>
            <p:ph idx="1" type="subTitle"/>
          </p:nvPr>
        </p:nvSpPr>
        <p:spPr>
          <a:xfrm>
            <a:off x="6350175" y="1901550"/>
            <a:ext cx="2556300" cy="13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original data set consisted of two csv files containing fake and true News.</a:t>
            </a:r>
            <a:endParaRPr/>
          </a:p>
        </p:txBody>
      </p:sp>
      <p:sp>
        <p:nvSpPr>
          <p:cNvPr id="202" name="Google Shape;202;p42"/>
          <p:cNvSpPr txBox="1"/>
          <p:nvPr>
            <p:ph type="title"/>
          </p:nvPr>
        </p:nvSpPr>
        <p:spPr>
          <a:xfrm>
            <a:off x="938500" y="445025"/>
            <a:ext cx="5606700" cy="109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DATA</a:t>
            </a:r>
            <a:endParaRPr/>
          </a:p>
        </p:txBody>
      </p:sp>
      <p:cxnSp>
        <p:nvCxnSpPr>
          <p:cNvPr id="203" name="Google Shape;203;p4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grpSp>
        <p:nvGrpSpPr>
          <p:cNvPr id="204" name="Google Shape;204;p42"/>
          <p:cNvGrpSpPr/>
          <p:nvPr/>
        </p:nvGrpSpPr>
        <p:grpSpPr>
          <a:xfrm>
            <a:off x="551633" y="1474689"/>
            <a:ext cx="5606788" cy="2753830"/>
            <a:chOff x="238125" y="1973675"/>
            <a:chExt cx="2558775" cy="1951825"/>
          </a:xfrm>
        </p:grpSpPr>
        <p:sp>
          <p:nvSpPr>
            <p:cNvPr id="205" name="Google Shape;205;p42"/>
            <p:cNvSpPr/>
            <p:nvPr/>
          </p:nvSpPr>
          <p:spPr>
            <a:xfrm>
              <a:off x="325550" y="2055000"/>
              <a:ext cx="2386075" cy="1459975"/>
            </a:xfrm>
            <a:custGeom>
              <a:rect b="b" l="l" r="r" t="t"/>
              <a:pathLst>
                <a:path extrusionOk="0" h="58399" w="95443">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2"/>
            <p:cNvSpPr/>
            <p:nvPr/>
          </p:nvSpPr>
          <p:spPr>
            <a:xfrm>
              <a:off x="1075325" y="3589700"/>
              <a:ext cx="884075" cy="335800"/>
            </a:xfrm>
            <a:custGeom>
              <a:rect b="b" l="l" r="r" t="t"/>
              <a:pathLst>
                <a:path extrusionOk="0" h="13432" w="35363">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2"/>
            <p:cNvSpPr/>
            <p:nvPr/>
          </p:nvSpPr>
          <p:spPr>
            <a:xfrm>
              <a:off x="238125" y="1973675"/>
              <a:ext cx="2558775" cy="1623600"/>
            </a:xfrm>
            <a:custGeom>
              <a:rect b="b" l="l" r="r" t="t"/>
              <a:pathLst>
                <a:path extrusionOk="0" h="64944" w="102351">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2"/>
            <p:cNvSpPr/>
            <p:nvPr/>
          </p:nvSpPr>
          <p:spPr>
            <a:xfrm>
              <a:off x="255425" y="1991200"/>
              <a:ext cx="2524175" cy="1588500"/>
            </a:xfrm>
            <a:custGeom>
              <a:rect b="b" l="l" r="r" t="t"/>
              <a:pathLst>
                <a:path extrusionOk="0" h="63540" w="100967">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2"/>
            <p:cNvSpPr/>
            <p:nvPr/>
          </p:nvSpPr>
          <p:spPr>
            <a:xfrm>
              <a:off x="1091150" y="3888075"/>
              <a:ext cx="856825" cy="25"/>
            </a:xfrm>
            <a:custGeom>
              <a:rect b="b" l="l" r="r" t="t"/>
              <a:pathLst>
                <a:path extrusionOk="0" h="1" w="34273">
                  <a:moveTo>
                    <a:pt x="1" y="0"/>
                  </a:moveTo>
                  <a:lnTo>
                    <a:pt x="34272" y="0"/>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2"/>
            <p:cNvSpPr/>
            <p:nvPr/>
          </p:nvSpPr>
          <p:spPr>
            <a:xfrm>
              <a:off x="1091125" y="3881600"/>
              <a:ext cx="856850" cy="12925"/>
            </a:xfrm>
            <a:custGeom>
              <a:rect b="b" l="l" r="r" t="t"/>
              <a:pathLst>
                <a:path extrusionOk="0" h="517" w="34274">
                  <a:moveTo>
                    <a:pt x="0" y="1"/>
                  </a:moveTo>
                  <a:lnTo>
                    <a:pt x="0" y="516"/>
                  </a:lnTo>
                  <a:lnTo>
                    <a:pt x="34273" y="516"/>
                  </a:lnTo>
                  <a:lnTo>
                    <a:pt x="342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1" name="Google Shape;211;p42"/>
          <p:cNvPicPr preferRelativeResize="0"/>
          <p:nvPr/>
        </p:nvPicPr>
        <p:blipFill>
          <a:blip r:embed="rId4">
            <a:alphaModFix/>
          </a:blip>
          <a:stretch>
            <a:fillRect/>
          </a:stretch>
        </p:blipFill>
        <p:spPr>
          <a:xfrm>
            <a:off x="727879" y="1606218"/>
            <a:ext cx="5243132" cy="2054313"/>
          </a:xfrm>
          <a:prstGeom prst="rect">
            <a:avLst/>
          </a:prstGeom>
          <a:noFill/>
          <a:ln>
            <a:noFill/>
          </a:ln>
        </p:spPr>
      </p:pic>
      <p:sp>
        <p:nvSpPr>
          <p:cNvPr id="212" name="Google Shape;212;p42"/>
          <p:cNvSpPr txBox="1"/>
          <p:nvPr>
            <p:ph idx="1" type="subTitle"/>
          </p:nvPr>
        </p:nvSpPr>
        <p:spPr>
          <a:xfrm>
            <a:off x="1943200" y="4445325"/>
            <a:ext cx="41802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source : ieee.org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EDA</a:t>
            </a:r>
            <a:endParaRPr/>
          </a:p>
        </p:txBody>
      </p:sp>
      <p:sp>
        <p:nvSpPr>
          <p:cNvPr id="218" name="Google Shape;218;p43"/>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219" name="Google Shape;219;p4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cxnSp>
        <p:nvCxnSpPr>
          <p:cNvPr id="220" name="Google Shape;220;p43"/>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44"/>
          <p:cNvPicPr preferRelativeResize="0"/>
          <p:nvPr/>
        </p:nvPicPr>
        <p:blipFill>
          <a:blip r:embed="rId3">
            <a:alphaModFix/>
          </a:blip>
          <a:stretch>
            <a:fillRect/>
          </a:stretch>
        </p:blipFill>
        <p:spPr>
          <a:xfrm>
            <a:off x="634025" y="2077275"/>
            <a:ext cx="4220999" cy="988961"/>
          </a:xfrm>
          <a:prstGeom prst="rect">
            <a:avLst/>
          </a:prstGeom>
          <a:noFill/>
          <a:ln>
            <a:noFill/>
          </a:ln>
        </p:spPr>
      </p:pic>
      <p:pic>
        <p:nvPicPr>
          <p:cNvPr id="226" name="Google Shape;226;p44"/>
          <p:cNvPicPr preferRelativeResize="0"/>
          <p:nvPr/>
        </p:nvPicPr>
        <p:blipFill>
          <a:blip r:embed="rId4">
            <a:alphaModFix/>
          </a:blip>
          <a:stretch>
            <a:fillRect/>
          </a:stretch>
        </p:blipFill>
        <p:spPr>
          <a:xfrm>
            <a:off x="5539980" y="1368275"/>
            <a:ext cx="2672837" cy="2556133"/>
          </a:xfrm>
          <a:prstGeom prst="rect">
            <a:avLst/>
          </a:prstGeom>
          <a:noFill/>
          <a:ln>
            <a:noFill/>
          </a:ln>
        </p:spPr>
      </p:pic>
      <p:grpSp>
        <p:nvGrpSpPr>
          <p:cNvPr id="227" name="Google Shape;227;p44"/>
          <p:cNvGrpSpPr/>
          <p:nvPr/>
        </p:nvGrpSpPr>
        <p:grpSpPr>
          <a:xfrm>
            <a:off x="5233256" y="918772"/>
            <a:ext cx="3286668" cy="3493390"/>
            <a:chOff x="3779900" y="1733725"/>
            <a:chExt cx="1636950" cy="2245975"/>
          </a:xfrm>
        </p:grpSpPr>
        <p:sp>
          <p:nvSpPr>
            <p:cNvPr id="228" name="Google Shape;228;p44"/>
            <p:cNvSpPr/>
            <p:nvPr/>
          </p:nvSpPr>
          <p:spPr>
            <a:xfrm>
              <a:off x="3779900" y="1733725"/>
              <a:ext cx="1636950" cy="2245975"/>
            </a:xfrm>
            <a:custGeom>
              <a:rect b="b" l="l" r="r" t="t"/>
              <a:pathLst>
                <a:path extrusionOk="0" h="89839" w="65478">
                  <a:moveTo>
                    <a:pt x="62073" y="519"/>
                  </a:moveTo>
                  <a:cubicBezTo>
                    <a:pt x="63667" y="519"/>
                    <a:pt x="64960" y="1813"/>
                    <a:pt x="64960" y="3407"/>
                  </a:cubicBezTo>
                  <a:lnTo>
                    <a:pt x="64960" y="86431"/>
                  </a:lnTo>
                  <a:cubicBezTo>
                    <a:pt x="64960" y="88023"/>
                    <a:pt x="63664" y="89320"/>
                    <a:pt x="62071" y="89320"/>
                  </a:cubicBezTo>
                  <a:lnTo>
                    <a:pt x="3407" y="89320"/>
                  </a:lnTo>
                  <a:cubicBezTo>
                    <a:pt x="1814" y="89320"/>
                    <a:pt x="518" y="88023"/>
                    <a:pt x="518" y="86431"/>
                  </a:cubicBezTo>
                  <a:lnTo>
                    <a:pt x="518" y="3407"/>
                  </a:lnTo>
                  <a:cubicBezTo>
                    <a:pt x="518" y="1815"/>
                    <a:pt x="1814" y="519"/>
                    <a:pt x="3407" y="519"/>
                  </a:cubicBezTo>
                  <a:lnTo>
                    <a:pt x="62071" y="519"/>
                  </a:lnTo>
                  <a:cubicBezTo>
                    <a:pt x="62071" y="519"/>
                    <a:pt x="62072" y="519"/>
                    <a:pt x="62073" y="519"/>
                  </a:cubicBezTo>
                  <a:close/>
                  <a:moveTo>
                    <a:pt x="3407" y="0"/>
                  </a:moveTo>
                  <a:cubicBezTo>
                    <a:pt x="1528" y="0"/>
                    <a:pt x="1" y="1528"/>
                    <a:pt x="1" y="3407"/>
                  </a:cubicBezTo>
                  <a:lnTo>
                    <a:pt x="1" y="86431"/>
                  </a:lnTo>
                  <a:cubicBezTo>
                    <a:pt x="1" y="88309"/>
                    <a:pt x="1528" y="89838"/>
                    <a:pt x="3407" y="89838"/>
                  </a:cubicBezTo>
                  <a:lnTo>
                    <a:pt x="62071" y="89838"/>
                  </a:lnTo>
                  <a:cubicBezTo>
                    <a:pt x="63950" y="89838"/>
                    <a:pt x="65477" y="88309"/>
                    <a:pt x="65477" y="86431"/>
                  </a:cubicBezTo>
                  <a:lnTo>
                    <a:pt x="65477" y="3407"/>
                  </a:lnTo>
                  <a:cubicBezTo>
                    <a:pt x="65477" y="1525"/>
                    <a:pt x="63953" y="0"/>
                    <a:pt x="62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4"/>
            <p:cNvSpPr/>
            <p:nvPr/>
          </p:nvSpPr>
          <p:spPr>
            <a:xfrm>
              <a:off x="4579775" y="1823025"/>
              <a:ext cx="38700" cy="38650"/>
            </a:xfrm>
            <a:custGeom>
              <a:rect b="b" l="l" r="r" t="t"/>
              <a:pathLst>
                <a:path extrusionOk="0" h="1546" w="1548">
                  <a:moveTo>
                    <a:pt x="0" y="803"/>
                  </a:moveTo>
                  <a:lnTo>
                    <a:pt x="0" y="803"/>
                  </a:lnTo>
                  <a:cubicBezTo>
                    <a:pt x="0" y="501"/>
                    <a:pt x="181" y="230"/>
                    <a:pt x="459" y="115"/>
                  </a:cubicBezTo>
                  <a:cubicBezTo>
                    <a:pt x="737" y="0"/>
                    <a:pt x="1057" y="63"/>
                    <a:pt x="1271" y="277"/>
                  </a:cubicBezTo>
                  <a:cubicBezTo>
                    <a:pt x="1483" y="489"/>
                    <a:pt x="1547" y="809"/>
                    <a:pt x="1432" y="1087"/>
                  </a:cubicBezTo>
                  <a:cubicBezTo>
                    <a:pt x="1317" y="1365"/>
                    <a:pt x="1045" y="1546"/>
                    <a:pt x="745" y="1546"/>
                  </a:cubicBezTo>
                  <a:cubicBezTo>
                    <a:pt x="334" y="1546"/>
                    <a:pt x="0" y="1214"/>
                    <a:pt x="0" y="8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4"/>
            <p:cNvSpPr/>
            <p:nvPr/>
          </p:nvSpPr>
          <p:spPr>
            <a:xfrm>
              <a:off x="3902182" y="1945972"/>
              <a:ext cx="1392400" cy="1821397"/>
            </a:xfrm>
            <a:custGeom>
              <a:rect b="b" l="l" r="r" t="t"/>
              <a:pathLst>
                <a:path extrusionOk="0" h="79381" w="55696">
                  <a:moveTo>
                    <a:pt x="55437" y="260"/>
                  </a:moveTo>
                  <a:lnTo>
                    <a:pt x="55437" y="79122"/>
                  </a:lnTo>
                  <a:lnTo>
                    <a:pt x="259" y="79122"/>
                  </a:lnTo>
                  <a:lnTo>
                    <a:pt x="259" y="260"/>
                  </a:lnTo>
                  <a:close/>
                  <a:moveTo>
                    <a:pt x="129" y="0"/>
                  </a:moveTo>
                  <a:cubicBezTo>
                    <a:pt x="59" y="0"/>
                    <a:pt x="1" y="59"/>
                    <a:pt x="1" y="130"/>
                  </a:cubicBezTo>
                  <a:lnTo>
                    <a:pt x="1" y="79252"/>
                  </a:lnTo>
                  <a:cubicBezTo>
                    <a:pt x="1" y="79322"/>
                    <a:pt x="59" y="79380"/>
                    <a:pt x="129" y="79380"/>
                  </a:cubicBezTo>
                  <a:lnTo>
                    <a:pt x="55567" y="79380"/>
                  </a:lnTo>
                  <a:cubicBezTo>
                    <a:pt x="55637" y="79380"/>
                    <a:pt x="55695" y="79324"/>
                    <a:pt x="55695" y="79252"/>
                  </a:cubicBezTo>
                  <a:lnTo>
                    <a:pt x="55695" y="130"/>
                  </a:lnTo>
                  <a:cubicBezTo>
                    <a:pt x="55695" y="59"/>
                    <a:pt x="55637" y="0"/>
                    <a:pt x="5556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4"/>
            <p:cNvSpPr/>
            <p:nvPr/>
          </p:nvSpPr>
          <p:spPr>
            <a:xfrm>
              <a:off x="4536425" y="3828600"/>
              <a:ext cx="124775" cy="79200"/>
            </a:xfrm>
            <a:custGeom>
              <a:rect b="b" l="l" r="r" t="t"/>
              <a:pathLst>
                <a:path extrusionOk="0" h="3168" w="4991">
                  <a:moveTo>
                    <a:pt x="3389" y="519"/>
                  </a:moveTo>
                  <a:cubicBezTo>
                    <a:pt x="3977" y="519"/>
                    <a:pt x="4455" y="996"/>
                    <a:pt x="4455" y="1583"/>
                  </a:cubicBezTo>
                  <a:cubicBezTo>
                    <a:pt x="4455" y="2172"/>
                    <a:pt x="3977" y="2649"/>
                    <a:pt x="3389" y="2649"/>
                  </a:cubicBezTo>
                  <a:lnTo>
                    <a:pt x="1567" y="2649"/>
                  </a:lnTo>
                  <a:cubicBezTo>
                    <a:pt x="978" y="2649"/>
                    <a:pt x="501" y="2172"/>
                    <a:pt x="501" y="1583"/>
                  </a:cubicBezTo>
                  <a:cubicBezTo>
                    <a:pt x="501" y="996"/>
                    <a:pt x="978" y="519"/>
                    <a:pt x="1567" y="519"/>
                  </a:cubicBezTo>
                  <a:close/>
                  <a:moveTo>
                    <a:pt x="3406" y="0"/>
                  </a:moveTo>
                  <a:cubicBezTo>
                    <a:pt x="3400" y="0"/>
                    <a:pt x="3395" y="0"/>
                    <a:pt x="3389" y="0"/>
                  </a:cubicBezTo>
                  <a:lnTo>
                    <a:pt x="1567" y="0"/>
                  </a:lnTo>
                  <a:cubicBezTo>
                    <a:pt x="700" y="11"/>
                    <a:pt x="0" y="716"/>
                    <a:pt x="0" y="1585"/>
                  </a:cubicBezTo>
                  <a:cubicBezTo>
                    <a:pt x="0" y="2452"/>
                    <a:pt x="700" y="3159"/>
                    <a:pt x="1567" y="3168"/>
                  </a:cubicBezTo>
                  <a:lnTo>
                    <a:pt x="3389" y="3168"/>
                  </a:lnTo>
                  <a:cubicBezTo>
                    <a:pt x="3396" y="3168"/>
                    <a:pt x="3402" y="3168"/>
                    <a:pt x="3408" y="3168"/>
                  </a:cubicBezTo>
                  <a:cubicBezTo>
                    <a:pt x="4280" y="3168"/>
                    <a:pt x="4990" y="2459"/>
                    <a:pt x="4990" y="1585"/>
                  </a:cubicBezTo>
                  <a:cubicBezTo>
                    <a:pt x="4990" y="708"/>
                    <a:pt x="4279" y="0"/>
                    <a:pt x="3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